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81" r:id="rId44"/>
    <p:sldId id="482" r:id="rId45"/>
    <p:sldId id="513" r:id="rId46"/>
    <p:sldId id="514" r:id="rId47"/>
    <p:sldId id="515" r:id="rId48"/>
    <p:sldId id="516" r:id="rId49"/>
    <p:sldId id="487" r:id="rId50"/>
    <p:sldId id="489" r:id="rId51"/>
    <p:sldId id="488" r:id="rId52"/>
    <p:sldId id="490" r:id="rId53"/>
    <p:sldId id="496" r:id="rId54"/>
    <p:sldId id="498" r:id="rId55"/>
    <p:sldId id="520" r:id="rId56"/>
    <p:sldId id="522" r:id="rId57"/>
    <p:sldId id="524" r:id="rId58"/>
    <p:sldId id="527" r:id="rId59"/>
    <p:sldId id="501" r:id="rId60"/>
    <p:sldId id="525" r:id="rId61"/>
    <p:sldId id="502" r:id="rId62"/>
    <p:sldId id="505" r:id="rId63"/>
    <p:sldId id="497" r:id="rId64"/>
    <p:sldId id="504" r:id="rId65"/>
    <p:sldId id="503" r:id="rId66"/>
    <p:sldId id="275" r:id="rId67"/>
    <p:sldId id="276" r:id="rId68"/>
    <p:sldId id="517" r:id="rId69"/>
    <p:sldId id="277" r:id="rId70"/>
    <p:sldId id="279" r:id="rId71"/>
    <p:sldId id="280" r:id="rId72"/>
    <p:sldId id="511" r:id="rId73"/>
    <p:sldId id="281" r:id="rId74"/>
    <p:sldId id="434" r:id="rId75"/>
    <p:sldId id="433" r:id="rId76"/>
    <p:sldId id="435" r:id="rId77"/>
    <p:sldId id="436" r:id="rId78"/>
    <p:sldId id="437" r:id="rId79"/>
    <p:sldId id="438" r:id="rId80"/>
    <p:sldId id="432" r:id="rId81"/>
    <p:sldId id="521" r:id="rId82"/>
    <p:sldId id="427" r:id="rId83"/>
    <p:sldId id="440" r:id="rId84"/>
    <p:sldId id="443" r:id="rId85"/>
    <p:sldId id="444" r:id="rId86"/>
    <p:sldId id="445" r:id="rId87"/>
    <p:sldId id="352" r:id="rId88"/>
    <p:sldId id="28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80"/>
    <p:restoredTop sz="81914"/>
  </p:normalViewPr>
  <p:slideViewPr>
    <p:cSldViewPr snapToGrid="0">
      <p:cViewPr varScale="1">
        <p:scale>
          <a:sx n="108" d="100"/>
          <a:sy n="108" d="100"/>
        </p:scale>
        <p:origin x="1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44</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45</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47</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48</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69</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11/21/25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11/21/25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Modern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2479759207"/>
              </p:ext>
            </p:extLst>
          </p:nvPr>
        </p:nvGraphicFramePr>
        <p:xfrm>
          <a:off x="838200" y="2538945"/>
          <a:ext cx="10515600" cy="3413760"/>
        </p:xfrm>
        <a:graphic>
          <a:graphicData uri="http://schemas.openxmlformats.org/drawingml/2006/table">
            <a:tbl>
              <a:tblPr firstRow="1">
                <a:tableStyleId>{3C2FFA5D-87B4-456A-9821-1D502468CF0F}</a:tableStyleId>
              </a:tblPr>
              <a:tblGrid>
                <a:gridCol w="1581660">
                  <a:extLst>
                    <a:ext uri="{9D8B030D-6E8A-4147-A177-3AD203B41FA5}">
                      <a16:colId xmlns:a16="http://schemas.microsoft.com/office/drawing/2014/main" val="2692570622"/>
                    </a:ext>
                  </a:extLst>
                </a:gridCol>
                <a:gridCol w="1365663">
                  <a:extLst>
                    <a:ext uri="{9D8B030D-6E8A-4147-A177-3AD203B41FA5}">
                      <a16:colId xmlns:a16="http://schemas.microsoft.com/office/drawing/2014/main" val="1351413456"/>
                    </a:ext>
                  </a:extLst>
                </a:gridCol>
                <a:gridCol w="7568277">
                  <a:extLst>
                    <a:ext uri="{9D8B030D-6E8A-4147-A177-3AD203B41FA5}">
                      <a16:colId xmlns:a16="http://schemas.microsoft.com/office/drawing/2014/main" val="2546926241"/>
                    </a:ext>
                  </a:extLst>
                </a:gridCol>
              </a:tblGrid>
              <a:tr h="277442">
                <a:tc>
                  <a:txBody>
                    <a:bodyPr/>
                    <a:lstStyle/>
                    <a:p>
                      <a:r>
                        <a:rPr lang="en-US" sz="1600"/>
                        <a:t>Assembly</a:t>
                      </a:r>
                    </a:p>
                  </a:txBody>
                  <a:tcPr anchor="ctr"/>
                </a:tc>
                <a:tc>
                  <a:txBody>
                    <a:bodyPr/>
                    <a:lstStyle/>
                    <a:p>
                      <a:r>
                        <a:rPr lang="en-US" sz="1600"/>
                        <a:t>Opcode</a:t>
                      </a:r>
                    </a:p>
                  </a:txBody>
                  <a:tcPr anchor="ctr"/>
                </a:tc>
                <a:tc>
                  <a:txBody>
                    <a:bodyPr/>
                    <a:lstStyle/>
                    <a:p>
                      <a:r>
                        <a:rPr lang="en-US" sz="1600" dirty="0"/>
                        <a:t>Description</a:t>
                      </a:r>
                    </a:p>
                  </a:txBody>
                  <a:tcPr anchor="ctr"/>
                </a:tc>
                <a:extLst>
                  <a:ext uri="{0D108BD9-81ED-4DB2-BD59-A6C34878D82A}">
                    <a16:rowId xmlns:a16="http://schemas.microsoft.com/office/drawing/2014/main" val="2862686782"/>
                  </a:ext>
                </a:extLst>
              </a:tr>
              <a:tr h="0">
                <a:tc>
                  <a:txBody>
                    <a:bodyPr/>
                    <a:lstStyle/>
                    <a:p>
                      <a:r>
                        <a:rPr lang="en-US" sz="1600"/>
                        <a:t>CMP #value</a:t>
                      </a:r>
                    </a:p>
                  </a:txBody>
                  <a:tcPr anchor="ctr"/>
                </a:tc>
                <a:tc>
                  <a:txBody>
                    <a:bodyPr/>
                    <a:lstStyle/>
                    <a:p>
                      <a:r>
                        <a:rPr lang="en-US" sz="1600"/>
                        <a:t>11001001</a:t>
                      </a:r>
                    </a:p>
                  </a:txBody>
                  <a:tcPr anchor="ctr"/>
                </a:tc>
                <a:tc>
                  <a:txBody>
                    <a:bodyPr/>
                    <a:lstStyle/>
                    <a:p>
                      <a:r>
                        <a:rPr lang="en-US" sz="160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600"/>
                        <a:t>CMP $address</a:t>
                      </a:r>
                    </a:p>
                  </a:txBody>
                  <a:tcPr anchor="ctr"/>
                </a:tc>
                <a:tc>
                  <a:txBody>
                    <a:bodyPr/>
                    <a:lstStyle/>
                    <a:p>
                      <a:r>
                        <a:rPr lang="en-US" sz="1600"/>
                        <a:t>11000101</a:t>
                      </a:r>
                    </a:p>
                  </a:txBody>
                  <a:tcPr anchor="ctr"/>
                </a:tc>
                <a:tc>
                  <a:txBody>
                    <a:bodyPr/>
                    <a:lstStyle/>
                    <a:p>
                      <a:r>
                        <a:rPr lang="en-US" sz="1600"/>
                        <a:t>Compare accumulator with value at the memory address, sets Z, N flags (ACC compared with memory[address])</a:t>
                      </a:r>
                    </a:p>
                  </a:txBody>
                  <a:tcPr anchor="ctr"/>
                </a:tc>
                <a:extLst>
                  <a:ext uri="{0D108BD9-81ED-4DB2-BD59-A6C34878D82A}">
                    <a16:rowId xmlns:a16="http://schemas.microsoft.com/office/drawing/2014/main" val="3347413487"/>
                  </a:ext>
                </a:extLst>
              </a:tr>
              <a:tr h="0">
                <a:tc>
                  <a:txBody>
                    <a:bodyPr/>
                    <a:lstStyle/>
                    <a:p>
                      <a:r>
                        <a:rPr lang="en-US" sz="1600"/>
                        <a:t>CPX #value</a:t>
                      </a:r>
                    </a:p>
                  </a:txBody>
                  <a:tcPr anchor="ctr"/>
                </a:tc>
                <a:tc>
                  <a:txBody>
                    <a:bodyPr/>
                    <a:lstStyle/>
                    <a:p>
                      <a:r>
                        <a:rPr lang="en-US" sz="1600"/>
                        <a:t>11100000</a:t>
                      </a:r>
                    </a:p>
                  </a:txBody>
                  <a:tcPr anchor="ctr"/>
                </a:tc>
                <a:tc>
                  <a:txBody>
                    <a:bodyPr/>
                    <a:lstStyle/>
                    <a:p>
                      <a:r>
                        <a:rPr lang="en-US" sz="16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600"/>
                        <a:t>CPX $address</a:t>
                      </a:r>
                    </a:p>
                  </a:txBody>
                  <a:tcPr anchor="ctr"/>
                </a:tc>
                <a:tc>
                  <a:txBody>
                    <a:bodyPr/>
                    <a:lstStyle/>
                    <a:p>
                      <a:r>
                        <a:rPr lang="en-US" sz="1600"/>
                        <a:t>11100100</a:t>
                      </a:r>
                    </a:p>
                  </a:txBody>
                  <a:tcPr anchor="ctr"/>
                </a:tc>
                <a:tc>
                  <a:txBody>
                    <a:bodyPr/>
                    <a:lstStyle/>
                    <a:p>
                      <a:r>
                        <a:rPr lang="en-US" sz="1600"/>
                        <a:t>Compare X register with value at the memory address, sets Z, N flags (X compared with memory[address])</a:t>
                      </a:r>
                    </a:p>
                  </a:txBody>
                  <a:tcPr anchor="ctr"/>
                </a:tc>
                <a:extLst>
                  <a:ext uri="{0D108BD9-81ED-4DB2-BD59-A6C34878D82A}">
                    <a16:rowId xmlns:a16="http://schemas.microsoft.com/office/drawing/2014/main" val="928733459"/>
                  </a:ext>
                </a:extLst>
              </a:tr>
              <a:tr h="0">
                <a:tc>
                  <a:txBody>
                    <a:bodyPr/>
                    <a:lstStyle/>
                    <a:p>
                      <a:r>
                        <a:rPr lang="en-US" sz="1600"/>
                        <a:t>CPY #value</a:t>
                      </a:r>
                    </a:p>
                  </a:txBody>
                  <a:tcPr anchor="ctr"/>
                </a:tc>
                <a:tc>
                  <a:txBody>
                    <a:bodyPr/>
                    <a:lstStyle/>
                    <a:p>
                      <a:r>
                        <a:rPr lang="en-US" sz="1600"/>
                        <a:t>11000000</a:t>
                      </a:r>
                    </a:p>
                  </a:txBody>
                  <a:tcPr anchor="ctr"/>
                </a:tc>
                <a:tc>
                  <a:txBody>
                    <a:bodyPr/>
                    <a:lstStyle/>
                    <a:p>
                      <a:r>
                        <a:rPr lang="en-US" sz="16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600"/>
                        <a:t>CPY $address</a:t>
                      </a:r>
                    </a:p>
                  </a:txBody>
                  <a:tcPr anchor="ctr"/>
                </a:tc>
                <a:tc>
                  <a:txBody>
                    <a:bodyPr/>
                    <a:lstStyle/>
                    <a:p>
                      <a:r>
                        <a:rPr lang="en-US" sz="1600"/>
                        <a:t>11000100</a:t>
                      </a:r>
                    </a:p>
                  </a:txBody>
                  <a:tcPr anchor="ctr"/>
                </a:tc>
                <a:tc>
                  <a:txBody>
                    <a:bodyPr/>
                    <a:lstStyle/>
                    <a:p>
                      <a:r>
                        <a:rPr lang="en-US" sz="1600" dirty="0"/>
                        <a:t>Compare Y register with value at the memory address, sets Z, N flags (Y compared with memory[address])</a:t>
                      </a:r>
                    </a:p>
                  </a:txBody>
                  <a:tcPr anchor="ctr"/>
                </a:tc>
                <a:extLst>
                  <a:ext uri="{0D108BD9-81ED-4DB2-BD59-A6C34878D82A}">
                    <a16:rowId xmlns:a16="http://schemas.microsoft.com/office/drawing/2014/main" val="1842231757"/>
                  </a:ext>
                </a:extLst>
              </a:tr>
              <a:tr h="0">
                <a:tc>
                  <a:txBody>
                    <a:bodyPr/>
                    <a:lstStyle/>
                    <a:p>
                      <a:r>
                        <a:rPr lang="en-US" sz="1600"/>
                        <a:t>CMP #value</a:t>
                      </a:r>
                    </a:p>
                  </a:txBody>
                  <a:tcPr anchor="ctr"/>
                </a:tc>
                <a:tc>
                  <a:txBody>
                    <a:bodyPr/>
                    <a:lstStyle/>
                    <a:p>
                      <a:r>
                        <a:rPr lang="en-US" sz="1600"/>
                        <a:t>11001001</a:t>
                      </a:r>
                    </a:p>
                  </a:txBody>
                  <a:tcPr anchor="ctr"/>
                </a:tc>
                <a:tc>
                  <a:txBody>
                    <a:bodyPr/>
                    <a:lstStyle/>
                    <a:p>
                      <a:r>
                        <a:rPr lang="en-US" sz="1600" dirty="0"/>
                        <a:t>Compare accumulator with immediate value, sets Z, N flags</a:t>
                      </a:r>
                    </a:p>
                  </a:txBody>
                  <a:tcPr anchor="ctr"/>
                </a:tc>
                <a:extLst>
                  <a:ext uri="{0D108BD9-81ED-4DB2-BD59-A6C34878D82A}">
                    <a16:rowId xmlns:a16="http://schemas.microsoft.com/office/drawing/2014/main" val="418425898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 address 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248C-A11E-9339-8D6B-5702BCE94FF4}"/>
              </a:ext>
            </a:extLst>
          </p:cNvPr>
          <p:cNvSpPr>
            <a:spLocks noGrp="1"/>
          </p:cNvSpPr>
          <p:nvPr>
            <p:ph type="title"/>
          </p:nvPr>
        </p:nvSpPr>
        <p:spPr/>
        <p:txBody>
          <a:bodyPr/>
          <a:lstStyle/>
          <a:p>
            <a:r>
              <a:rPr lang="en-US" dirty="0"/>
              <a:t>Immediate Instructions</a:t>
            </a:r>
          </a:p>
        </p:txBody>
      </p:sp>
      <p:sp>
        <p:nvSpPr>
          <p:cNvPr id="3" name="TextBox 2">
            <a:extLst>
              <a:ext uri="{FF2B5EF4-FFF2-40B4-BE49-F238E27FC236}">
                <a16:creationId xmlns:a16="http://schemas.microsoft.com/office/drawing/2014/main" id="{99FDC2CD-DF60-24D9-B599-64BBE89E6111}"/>
              </a:ext>
            </a:extLst>
          </p:cNvPr>
          <p:cNvSpPr txBox="1"/>
          <p:nvPr/>
        </p:nvSpPr>
        <p:spPr>
          <a:xfrm>
            <a:off x="1084997" y="1510384"/>
            <a:ext cx="10515600" cy="2031325"/>
          </a:xfrm>
          <a:prstGeom prst="rect">
            <a:avLst/>
          </a:prstGeom>
          <a:noFill/>
        </p:spPr>
        <p:txBody>
          <a:bodyPr wrap="square">
            <a:spAutoFit/>
          </a:bodyPr>
          <a:lstStyle/>
          <a:p>
            <a:r>
              <a:rPr lang="en-US" dirty="0">
                <a:effectLst/>
                <a:latin typeface="Courier New" panose="02070309020205020404" pitchFamily="49" charset="0"/>
              </a:rPr>
              <a:t>; Store a value in memory, then load it into registers</a:t>
            </a:r>
          </a:p>
          <a:p>
            <a:r>
              <a:rPr lang="en-US" dirty="0">
                <a:effectLst/>
                <a:latin typeface="Courier New" panose="02070309020205020404" pitchFamily="49" charset="0"/>
              </a:rPr>
              <a:t>LDA #100       ; Load 100 into accumulator</a:t>
            </a:r>
          </a:p>
          <a:p>
            <a:r>
              <a:rPr lang="en-US" dirty="0">
                <a:effectLst/>
                <a:latin typeface="Courier New" panose="02070309020205020404" pitchFamily="49" charset="0"/>
              </a:rPr>
              <a:t>STA $10        ; Store accumulator to memory address $10</a:t>
            </a:r>
          </a:p>
          <a:p>
            <a:r>
              <a:rPr lang="en-US" dirty="0">
                <a:effectLst/>
                <a:latin typeface="Courier New" panose="02070309020205020404" pitchFamily="49" charset="0"/>
              </a:rPr>
              <a:t>LDA $10        ; Load accumulator from memory address $10</a:t>
            </a:r>
          </a:p>
          <a:p>
            <a:r>
              <a:rPr lang="en-US" dirty="0">
                <a:effectLst/>
                <a:latin typeface="Courier New" panose="02070309020205020404" pitchFamily="49" charset="0"/>
              </a:rPr>
              <a:t>LDX $10        ; Load X register from memory address $10</a:t>
            </a:r>
          </a:p>
          <a:p>
            <a:r>
              <a:rPr lang="en-US" dirty="0">
                <a:effectLst/>
                <a:latin typeface="Courier New" panose="02070309020205020404" pitchFamily="49" charset="0"/>
              </a:rPr>
              <a:t>LDY $10        ; Load Y register from memory address $10</a:t>
            </a:r>
          </a:p>
          <a:p>
            <a:r>
              <a:rPr lang="en-US" dirty="0">
                <a:effectLst/>
                <a:latin typeface="Courier New" panose="02070309020205020404" pitchFamily="49" charset="0"/>
              </a:rPr>
              <a:t>BRK</a:t>
            </a:r>
          </a:p>
        </p:txBody>
      </p:sp>
      <p:sp>
        <p:nvSpPr>
          <p:cNvPr id="4" name="TextBox 3">
            <a:extLst>
              <a:ext uri="{FF2B5EF4-FFF2-40B4-BE49-F238E27FC236}">
                <a16:creationId xmlns:a16="http://schemas.microsoft.com/office/drawing/2014/main" id="{4125200E-CCA2-095F-CE52-F148B9E5957B}"/>
              </a:ext>
            </a:extLst>
          </p:cNvPr>
          <p:cNvSpPr txBox="1"/>
          <p:nvPr/>
        </p:nvSpPr>
        <p:spPr>
          <a:xfrm>
            <a:off x="1084997" y="3787798"/>
            <a:ext cx="10515600" cy="2031325"/>
          </a:xfrm>
          <a:prstGeom prst="rect">
            <a:avLst/>
          </a:prstGeom>
          <a:noFill/>
        </p:spPr>
        <p:txBody>
          <a:bodyPr wrap="square">
            <a:spAutoFit/>
          </a:bodyPr>
          <a:lstStyle/>
          <a:p>
            <a:r>
              <a:rPr lang="en-US" dirty="0">
                <a:effectLst/>
                <a:latin typeface="Courier New" panose="02070309020205020404" pitchFamily="49" charset="0"/>
              </a:rPr>
              <a:t>; Store values in memory, then add them</a:t>
            </a:r>
          </a:p>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STA $20        ; Store to memory address $20</a:t>
            </a:r>
          </a:p>
          <a:p>
            <a:r>
              <a:rPr lang="en-US" dirty="0">
                <a:effectLst/>
                <a:latin typeface="Courier New" panose="02070309020205020404" pitchFamily="49" charset="0"/>
              </a:rPr>
              <a:t>LDA #5         ; Load 5 into accumulator</a:t>
            </a:r>
          </a:p>
          <a:p>
            <a:r>
              <a:rPr lang="en-US" dirty="0">
                <a:effectLst/>
                <a:latin typeface="Courier New" panose="02070309020205020404" pitchFamily="49" charset="0"/>
              </a:rPr>
              <a:t>ADC $20        ; Add value from memory address $20 (result = 15)</a:t>
            </a:r>
          </a:p>
          <a:p>
            <a:r>
              <a:rPr lang="en-US" dirty="0">
                <a:effectLst/>
                <a:latin typeface="Courier New" panose="02070309020205020404" pitchFamily="49" charset="0"/>
              </a:rPr>
              <a:t>STA $21        ; Store result to memory address $21</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516315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 World</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        ; Store to memory address 0</a:t>
            </a:r>
          </a:p>
          <a:p>
            <a:r>
              <a:rPr lang="en-US" dirty="0">
                <a:latin typeface="Courier New" panose="02070309020205020404" pitchFamily="49" charset="0"/>
              </a:rPr>
              <a:t>LDA #'e'       ; Load 'e' into accumulator</a:t>
            </a:r>
          </a:p>
          <a:p>
            <a:r>
              <a:rPr lang="en-US" dirty="0">
                <a:latin typeface="Courier New" panose="02070309020205020404" pitchFamily="49" charset="0"/>
              </a:rPr>
              <a:t>STA $01        ; Store to memory address 1</a:t>
            </a:r>
          </a:p>
          <a:p>
            <a:r>
              <a:rPr lang="en-US" dirty="0">
                <a:latin typeface="Courier New" panose="02070309020205020404" pitchFamily="49" charset="0"/>
              </a:rPr>
              <a:t>LDA #'l'       ; Load 'l' into accumulator</a:t>
            </a:r>
          </a:p>
          <a:p>
            <a:r>
              <a:rPr lang="en-US" dirty="0">
                <a:latin typeface="Courier New" panose="02070309020205020404" pitchFamily="49" charset="0"/>
              </a:rPr>
              <a:t>STA $02        ; Store to memory address 2</a:t>
            </a:r>
          </a:p>
          <a:p>
            <a:r>
              <a:rPr lang="en-US" dirty="0">
                <a:latin typeface="Courier New" panose="02070309020205020404" pitchFamily="49" charset="0"/>
              </a:rPr>
              <a:t>STA $03        ; Store 'l' again to address 3</a:t>
            </a:r>
          </a:p>
          <a:p>
            <a:r>
              <a:rPr lang="en-US" dirty="0">
                <a:latin typeface="Courier New" panose="02070309020205020404" pitchFamily="49" charset="0"/>
              </a:rPr>
              <a:t>LDA #'o'       ; Load 'o' into accumulator</a:t>
            </a:r>
          </a:p>
          <a:p>
            <a:r>
              <a:rPr lang="en-US" dirty="0">
                <a:latin typeface="Courier New" panose="02070309020205020404" pitchFamily="49" charset="0"/>
              </a:rPr>
              <a:t>STA $04        ; Store to memory address 4</a:t>
            </a:r>
          </a:p>
          <a:p>
            <a:r>
              <a:rPr lang="en-US" dirty="0">
                <a:latin typeface="Courier New" panose="02070309020205020404" pitchFamily="49" charset="0"/>
              </a:rPr>
              <a:t>BRK            ; Halt (automatically prints string)</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585323"/>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TXA            ; Transfer X to accumulator</a:t>
            </a:r>
          </a:p>
          <a:p>
            <a:r>
              <a:rPr lang="en-US" dirty="0">
                <a:effectLst/>
                <a:latin typeface="Courier New" panose="02070309020205020404" pitchFamily="49" charset="0"/>
              </a:rPr>
              <a:t>CMP #5         ; Compare accumulator to 5</a:t>
            </a:r>
          </a:p>
          <a:p>
            <a:r>
              <a:rPr lang="en-US" dirty="0">
                <a:effectLst/>
                <a:latin typeface="Courier New" panose="02070309020205020404" pitchFamily="49" charset="0"/>
              </a:rPr>
              <a:t>BEQ end        ; Branch to end if equal (Z flag set)</a:t>
            </a:r>
          </a:p>
          <a:p>
            <a:r>
              <a:rPr lang="en-US" dirty="0">
                <a:effectLst/>
                <a:latin typeface="Courier New" panose="02070309020205020404" pitchFamily="49" charset="0"/>
              </a:rPr>
              <a:t>INX            ; Increment X register</a:t>
            </a:r>
          </a:p>
          <a:p>
            <a:r>
              <a:rPr lang="en-US" dirty="0">
                <a:effectLst/>
                <a:latin typeface="Courier New" panose="02070309020205020404" pitchFamily="49" charset="0"/>
              </a:rPr>
              <a:t>JMP loop       ; Jump back to loop</a:t>
            </a:r>
          </a:p>
          <a:p>
            <a:r>
              <a:rPr lang="en-US" dirty="0">
                <a:effectLst/>
                <a:latin typeface="Courier New" panose="02070309020205020404" pitchFamily="49" charset="0"/>
              </a:rPr>
              <a:t>end:</a:t>
            </a:r>
          </a:p>
          <a:p>
            <a:r>
              <a:rPr lang="en-US" dirty="0">
                <a:effectLst/>
                <a:latin typeface="Courier New" panose="02070309020205020404" pitchFamily="49" charset="0"/>
              </a:rPr>
              <a:t>BRK            ; Stop</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TotalTime>
  <Words>6080</Words>
  <Application>Microsoft Macintosh PowerPoint</Application>
  <PresentationFormat>Widescreen</PresentationFormat>
  <Paragraphs>1507</Paragraphs>
  <Slides>88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Cabin</vt:lpstr>
      <vt:lpstr>Arial</vt:lpstr>
      <vt:lpstr>Calibri</vt:lpstr>
      <vt:lpstr>Calibri Light</vt:lpstr>
      <vt:lpstr>Courier</vt:lpstr>
      <vt:lpstr>Courier New</vt:lpstr>
      <vt:lpstr>Menlo</vt:lpstr>
      <vt:lpstr>Monaco</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Add 5 + 15 and Store</vt:lpstr>
      <vt:lpstr>Immediate Instructions</vt:lpstr>
      <vt:lpstr>Print Hello World</vt:lpstr>
      <vt:lpstr>Count to Five</vt:lpstr>
      <vt:lpstr>Miscellaneous Instructions</vt:lpstr>
      <vt:lpstr>Data Directive – Assembly Only</vt:lpstr>
      <vt:lpstr>Summary</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PowerPoint Presentation</vt:lpstr>
      <vt:lpstr>Apple Computer Processors over time</vt:lpstr>
      <vt:lpstr>Reading: Post-Risc Architecture</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153</cp:revision>
  <dcterms:created xsi:type="dcterms:W3CDTF">2023-02-08T12:14:18Z</dcterms:created>
  <dcterms:modified xsi:type="dcterms:W3CDTF">2025-11-22T03:56:37Z</dcterms:modified>
</cp:coreProperties>
</file>